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Layouts/slideLayout17.xml" ContentType="application/vnd.openxmlformats-officedocument.presentationml.slideLayout+xml"/>
  <Default Extension="gif" ContentType="image/gif"/>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56" r:id="rId2"/>
    <p:sldId id="257" r:id="rId3"/>
    <p:sldId id="271" r:id="rId4"/>
    <p:sldId id="272" r:id="rId5"/>
    <p:sldId id="278" r:id="rId6"/>
    <p:sldId id="279" r:id="rId7"/>
    <p:sldId id="268" r:id="rId8"/>
    <p:sldId id="269" r:id="rId9"/>
    <p:sldId id="270" r:id="rId10"/>
    <p:sldId id="258" r:id="rId11"/>
    <p:sldId id="276" r:id="rId12"/>
    <p:sldId id="267" r:id="rId13"/>
    <p:sldId id="259" r:id="rId14"/>
    <p:sldId id="260" r:id="rId15"/>
    <p:sldId id="277" r:id="rId16"/>
    <p:sldId id="261" r:id="rId17"/>
    <p:sldId id="262" r:id="rId18"/>
    <p:sldId id="263" r:id="rId19"/>
    <p:sldId id="264" r:id="rId20"/>
    <p:sldId id="274" r:id="rId21"/>
    <p:sldId id="266" r:id="rId22"/>
    <p:sldId id="265" r:id="rId23"/>
    <p:sldId id="275"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3" d="100"/>
          <a:sy n="93" d="100"/>
        </p:scale>
        <p:origin x="-7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1EBA7C-021A-D945-AF8F-F67E4DD3A960}" type="datetimeFigureOut">
              <a:rPr lang="en-US" smtClean="0"/>
              <a:pPr/>
              <a:t>11/23/14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1EBA7C-021A-D945-AF8F-F67E4DD3A960}" type="datetimeFigureOut">
              <a:rPr lang="en-US" smtClean="0"/>
              <a:pPr/>
              <a:t>11/23/14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11/23/14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F1EBA7C-021A-D945-AF8F-F67E4DD3A960}" type="datetimeFigureOut">
              <a:rPr lang="en-US" smtClean="0"/>
              <a:pPr/>
              <a:t>11/23/14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5F7551-B273-BD4F-BB9F-D9BB9CF5FA3F}"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9F1EBA7C-021A-D945-AF8F-F67E4DD3A960}" type="datetimeFigureOut">
              <a:rPr lang="en-US" smtClean="0"/>
              <a:pPr/>
              <a:t>11/23/14</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2F5F7551-B273-BD4F-BB9F-D9BB9CF5FA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video" Target="file://localhost/Users/admin%20(Deleted)/Desktop/movies%20and%20images/StoryOfStuff.mov" TargetMode="External"/><Relationship Id="rId2" Type="http://schemas.openxmlformats.org/officeDocument/2006/relationships/slideLayout" Target="../slideLayouts/slideLayout2.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video" Target="file://localhost/Users/admin%20(Deleted)/Desktop/movies%20and%20images/Zero%20Waste%20Video--the%20Zero%20Waste%20System%20and%20the%20Zero%20Waste%20Movement%20in%20the%20US.m4v" TargetMode="External"/><Relationship Id="rId2" Type="http://schemas.openxmlformats.org/officeDocument/2006/relationships/slideLayout" Target="../slideLayouts/slideLayout7.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yc.gov/html/nycmg/nyctvod/html/home/sony_302b.html" TargetMode="Externa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 Id="rId3"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video" Target="file://localhost/Users/admin%20(Deleted)/Desktop/movies%20and%20images/arianna:alexandra.mov" TargetMode="External"/><Relationship Id="rId2" Type="http://schemas.openxmlformats.org/officeDocument/2006/relationships/slideLayout" Target="../slideLayouts/slideLayout2.xml"/><Relationship Id="rId3"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it.ly/qPrgW2" TargetMode="External"/><Relationship Id="rId3" Type="http://schemas.openxmlformats.org/officeDocument/2006/relationships/hyperlink" Target="http://videos.howstuffworks.com/planet-green/34432-stuff-happens-dont-print-that-video.ht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bestbuy.com" TargetMode="External"/><Relationship Id="rId4" Type="http://schemas.openxmlformats.org/officeDocument/2006/relationships/image" Target="../media/image16.jpeg"/><Relationship Id="rId1" Type="http://schemas.openxmlformats.org/officeDocument/2006/relationships/slideLayout" Target="../slideLayouts/slideLayout6.xml"/><Relationship Id="rId2" Type="http://schemas.openxmlformats.org/officeDocument/2006/relationships/hyperlink" Target="http://www.apple.com/recycl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Title 28"/>
          <p:cNvSpPr>
            <a:spLocks noGrp="1"/>
          </p:cNvSpPr>
          <p:nvPr>
            <p:ph type="ctrTitle"/>
          </p:nvPr>
        </p:nvSpPr>
        <p:spPr>
          <a:xfrm>
            <a:off x="2209800" y="3124200"/>
            <a:ext cx="6477000" cy="1387917"/>
          </a:xfrm>
        </p:spPr>
        <p:txBody>
          <a:bodyPr/>
          <a:lstStyle/>
          <a:p>
            <a:r>
              <a:rPr lang="en-US" sz="9600" dirty="0" smtClean="0"/>
              <a:t>Waste</a:t>
            </a:r>
            <a:endParaRPr lang="en-US" sz="9600" dirty="0"/>
          </a:p>
        </p:txBody>
      </p:sp>
      <p:sp>
        <p:nvSpPr>
          <p:cNvPr id="30" name="Subtitle 29"/>
          <p:cNvSpPr>
            <a:spLocks noGrp="1"/>
          </p:cNvSpPr>
          <p:nvPr>
            <p:ph type="subTitle" idx="1"/>
          </p:nvPr>
        </p:nvSpPr>
        <p:spPr/>
        <p:txBody>
          <a:bodyPr/>
          <a:lstStyle/>
          <a:p>
            <a:r>
              <a:rPr lang="en-US" dirty="0" smtClean="0"/>
              <a:t>ASPDP Water, Energy and Waste:</a:t>
            </a:r>
          </a:p>
          <a:p>
            <a:r>
              <a:rPr lang="en-US" dirty="0" smtClean="0"/>
              <a:t>Integrating Themes of Sustainability</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Stuff</a:t>
            </a:r>
            <a:endParaRPr lang="en-US" dirty="0"/>
          </a:p>
        </p:txBody>
      </p:sp>
      <p:pic>
        <p:nvPicPr>
          <p:cNvPr id="4" name="StoryOfStuff.mov">
            <a:hlinkClick r:id="" action="ppaction://media"/>
          </p:cNvPr>
          <p:cNvPicPr/>
          <p:nvPr>
            <p:ph idx="1"/>
            <a:videoFile r:link="rId1"/>
          </p:nvPr>
        </p:nvPicPr>
        <p:blipFill>
          <a:blip r:embed="rId3"/>
          <a:stretch>
            <a:fillRect/>
          </a:stretch>
        </p:blipFill>
        <p:spPr>
          <a:xfrm>
            <a:off x="0" y="1400991"/>
            <a:ext cx="9087649" cy="545700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99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Ecological Footprint</a:t>
            </a:r>
            <a:endParaRPr lang="en-US" dirty="0"/>
          </a:p>
        </p:txBody>
      </p:sp>
      <p:sp>
        <p:nvSpPr>
          <p:cNvPr id="3" name="Content Placeholder 2"/>
          <p:cNvSpPr>
            <a:spLocks noGrp="1"/>
          </p:cNvSpPr>
          <p:nvPr>
            <p:ph idx="1"/>
          </p:nvPr>
        </p:nvSpPr>
        <p:spPr>
          <a:xfrm>
            <a:off x="501270" y="1371600"/>
            <a:ext cx="8337791" cy="5162614"/>
          </a:xfrm>
        </p:spPr>
        <p:txBody>
          <a:bodyPr>
            <a:normAutofit fontScale="92500" lnSpcReduction="10000"/>
          </a:bodyPr>
          <a:lstStyle/>
          <a:p>
            <a:r>
              <a:rPr lang="en-US" b="1" dirty="0" smtClean="0"/>
              <a:t>The Ecological Footprint is a resource management tool that measures how much land and water area a human population requires to produce the resources it consumes and to absorb its wastes under prevailing technology. In a sustainable world, society's demand on nature must be in balance with nature's capacity to meet that demand.</a:t>
            </a:r>
          </a:p>
          <a:p>
            <a:r>
              <a:rPr lang="en-US" b="1" i="1" dirty="0" smtClean="0"/>
              <a:t>The global Ecological Footprint is now more than 23% larger than what the planet can regenerate – people are turning resources into waste faster than nature can turn waste back into resources. Humanity is no longer living off nature’s “interest”, but drawing down its “capital”. The U.S. Ecological Footprint is so large that if the rest of the world had the same lifestyle, we would need over 5 planets to support us over time.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Zero Waste</a:t>
            </a:r>
            <a:endParaRPr lang="en-US" dirty="0"/>
          </a:p>
        </p:txBody>
      </p:sp>
      <p:sp>
        <p:nvSpPr>
          <p:cNvPr id="3" name="Content Placeholder 2"/>
          <p:cNvSpPr>
            <a:spLocks noGrp="1"/>
          </p:cNvSpPr>
          <p:nvPr>
            <p:ph sz="half" idx="1"/>
          </p:nvPr>
        </p:nvSpPr>
        <p:spPr>
          <a:xfrm>
            <a:off x="0" y="0"/>
            <a:ext cx="2756985" cy="6517502"/>
          </a:xfrm>
        </p:spPr>
        <p:txBody>
          <a:bodyPr>
            <a:normAutofit fontScale="92500" lnSpcReduction="10000"/>
          </a:bodyPr>
          <a:lstStyle/>
          <a:p>
            <a:r>
              <a:rPr lang="en-US" dirty="0" smtClean="0"/>
              <a:t>Zero Waste is a philosophy that views “waste” as a resource. The entire life cycle of a product is scrutinized, and the actual design of products is examined as well. In a zero waste community, everything that is consumed and used up must be either recycled or composted. Many countries around the world have begun to initiate zero waste guidelines. </a:t>
            </a:r>
            <a:endParaRPr lang="en-US" dirty="0"/>
          </a:p>
        </p:txBody>
      </p:sp>
      <p:pic>
        <p:nvPicPr>
          <p:cNvPr id="5" name="Zero Waste Video--the Zero Waste System and the Zero Waste Movement in the US.m4v">
            <a:hlinkClick r:id="" action="ppaction://media"/>
          </p:cNvPr>
          <p:cNvPicPr/>
          <p:nvPr>
            <p:ph sz="half" idx="2"/>
            <a:videoFile r:link="rId1"/>
          </p:nvPr>
        </p:nvPicPr>
        <p:blipFill>
          <a:blip r:embed="rId3"/>
          <a:stretch>
            <a:fillRect/>
          </a:stretch>
        </p:blipFill>
        <p:spPr>
          <a:xfrm>
            <a:off x="2744122" y="1371601"/>
            <a:ext cx="6399878" cy="415992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Sewage </a:t>
            </a:r>
            <a:endParaRPr lang="en-US" dirty="0"/>
          </a:p>
        </p:txBody>
      </p:sp>
      <p:sp>
        <p:nvSpPr>
          <p:cNvPr id="3" name="Content Placeholder 2"/>
          <p:cNvSpPr>
            <a:spLocks noGrp="1"/>
          </p:cNvSpPr>
          <p:nvPr>
            <p:ph idx="1"/>
          </p:nvPr>
        </p:nvSpPr>
        <p:spPr/>
        <p:txBody>
          <a:bodyPr/>
          <a:lstStyle/>
          <a:p>
            <a:r>
              <a:rPr lang="en-US" dirty="0" smtClean="0">
                <a:hlinkClick r:id="rId2"/>
              </a:rPr>
              <a:t>http://nyc.gov/html/nycmg/nyctvod/html/home/sony_302b.html</a:t>
            </a:r>
            <a:endParaRPr lang="en-US" dirty="0"/>
          </a:p>
        </p:txBody>
      </p:sp>
      <p:pic>
        <p:nvPicPr>
          <p:cNvPr id="4" name="Picture 3"/>
          <p:cNvPicPr>
            <a:picLocks noChangeAspect="1"/>
          </p:cNvPicPr>
          <p:nvPr/>
        </p:nvPicPr>
        <p:blipFill>
          <a:blip r:embed="rId3"/>
          <a:stretch>
            <a:fillRect/>
          </a:stretch>
        </p:blipFill>
        <p:spPr>
          <a:xfrm>
            <a:off x="950750" y="2962012"/>
            <a:ext cx="7064972" cy="323456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a:xfrm>
            <a:off x="914400" y="0"/>
            <a:ext cx="7313613" cy="1022312"/>
          </a:xfrm>
        </p:spPr>
        <p:txBody>
          <a:bodyPr/>
          <a:lstStyle/>
          <a:p>
            <a:r>
              <a:rPr lang="en-US" dirty="0" smtClean="0"/>
              <a:t>Methane Gas</a:t>
            </a:r>
            <a:endParaRPr lang="en-US" dirty="0"/>
          </a:p>
        </p:txBody>
      </p:sp>
      <p:sp>
        <p:nvSpPr>
          <p:cNvPr id="10" name="TextBox 9"/>
          <p:cNvSpPr txBox="1"/>
          <p:nvPr/>
        </p:nvSpPr>
        <p:spPr>
          <a:xfrm>
            <a:off x="356235" y="1022312"/>
            <a:ext cx="8549630" cy="4524316"/>
          </a:xfrm>
          <a:prstGeom prst="rect">
            <a:avLst/>
          </a:prstGeom>
          <a:noFill/>
        </p:spPr>
        <p:txBody>
          <a:bodyPr wrap="square" rtlCol="0">
            <a:spAutoFit/>
          </a:bodyPr>
          <a:lstStyle/>
          <a:p>
            <a:r>
              <a:rPr lang="en-US" dirty="0" smtClean="0">
                <a:latin typeface="Arial Rounded MT Bold"/>
                <a:cs typeface="Arial Rounded MT Bold"/>
              </a:rPr>
              <a:t>Methane is a naturally occurring gas that is usable as fuel. It can be formed from solid waste, sludge water, landfill garbage and other sources that are often overlooked and thought of as disgusting.</a:t>
            </a:r>
          </a:p>
          <a:p>
            <a:endParaRPr lang="en-US" dirty="0" smtClean="0">
              <a:latin typeface="Arial Rounded MT Bold"/>
              <a:cs typeface="Arial Rounded MT Bold"/>
            </a:endParaRPr>
          </a:p>
          <a:p>
            <a:r>
              <a:rPr lang="en-US" dirty="0" smtClean="0">
                <a:latin typeface="Arial Rounded MT Bold"/>
                <a:cs typeface="Arial Rounded MT Bold"/>
              </a:rPr>
              <a:t>Methane creation is actually quite simple. Put all the disgusting waste in a tank called a digester, make the environment in the tank warm and moist, and leave it alone. Bacteria will grow in the tank that will eat away the waste. In the process of eliminating the waste, the bacteria will emit methane gas.</a:t>
            </a:r>
          </a:p>
          <a:p>
            <a:endParaRPr lang="en-US" dirty="0" smtClean="0">
              <a:latin typeface="Arial Rounded MT Bold"/>
              <a:cs typeface="Arial Rounded MT Bold"/>
            </a:endParaRPr>
          </a:p>
          <a:p>
            <a:r>
              <a:rPr lang="en-US" dirty="0" smtClean="0">
                <a:latin typeface="Arial Rounded MT Bold"/>
                <a:cs typeface="Arial Rounded MT Bold"/>
              </a:rPr>
              <a:t>Once the methane is captured, it is broken into hydrogen and carbon dioxide. Next, the carbon dioxide is turned into carbonate by circling it through the break down process again. Then, the carbonate reapplied to the hydrogen. This process creates more carbon dioxide and water to repeat the process. It also generates heat, which in turn spins the turbines to spin the generator. This in turn creates the electricity.</a:t>
            </a:r>
            <a:endParaRPr lang="en-US" dirty="0">
              <a:latin typeface="Arial Rounded MT Bold"/>
              <a:cs typeface="Arial Rounded MT Bold"/>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Newtown Creek Digester Eggs</a:t>
            </a:r>
            <a:endParaRPr lang="en-US" dirty="0"/>
          </a:p>
        </p:txBody>
      </p:sp>
      <p:pic>
        <p:nvPicPr>
          <p:cNvPr id="43012" name="Picture 4"/>
          <p:cNvPicPr>
            <a:picLocks noChangeAspect="1" noChangeArrowheads="1"/>
          </p:cNvPicPr>
          <p:nvPr/>
        </p:nvPicPr>
        <p:blipFill>
          <a:blip r:embed="rId2"/>
          <a:srcRect/>
          <a:stretch>
            <a:fillRect/>
          </a:stretch>
        </p:blipFill>
        <p:spPr bwMode="auto">
          <a:xfrm>
            <a:off x="2182484" y="1587760"/>
            <a:ext cx="4686301" cy="3111500"/>
          </a:xfrm>
          <a:prstGeom prst="rect">
            <a:avLst/>
          </a:prstGeom>
          <a:noFill/>
          <a:ln w="9525">
            <a:noFill/>
            <a:miter lim="800000"/>
            <a:headEnd/>
            <a:tailEnd/>
          </a:ln>
          <a:effectLst/>
        </p:spPr>
      </p:pic>
      <p:sp>
        <p:nvSpPr>
          <p:cNvPr id="6" name="TextBox 5"/>
          <p:cNvSpPr txBox="1"/>
          <p:nvPr/>
        </p:nvSpPr>
        <p:spPr>
          <a:xfrm>
            <a:off x="1270094" y="5390479"/>
            <a:ext cx="7768097" cy="923330"/>
          </a:xfrm>
          <a:prstGeom prst="rect">
            <a:avLst/>
          </a:prstGeom>
          <a:noFill/>
        </p:spPr>
        <p:txBody>
          <a:bodyPr wrap="none" rtlCol="0">
            <a:spAutoFit/>
          </a:bodyPr>
          <a:lstStyle/>
          <a:p>
            <a:r>
              <a:rPr lang="en-US" dirty="0" smtClean="0"/>
              <a:t>The digester eggs can convert up to 1.5 million gallons of sludge everyday</a:t>
            </a:r>
          </a:p>
          <a:p>
            <a:r>
              <a:rPr lang="en-US" dirty="0" smtClean="0"/>
              <a:t> into usable fertilizer and gas for energy. Newtown Creek is the largest </a:t>
            </a:r>
          </a:p>
          <a:p>
            <a:r>
              <a:rPr lang="en-US" dirty="0" smtClean="0"/>
              <a:t>of the city’s wastewater treatment plants. Tours can be scheduled.</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Waste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NASA's Ames Research Center (ARC) a water recycler enabling reuse for three years without resupply is being developed. A unit can hourly recycle 13.2 pounds, about one gallon, of waste into drinkable water. "If we were going to Mars tomorrow, this is the water treatment system astronauts might will use," said NASA Ames scientist Michael Flynn. He is developing it in cooperation with Water Reuse Technology, Inc., Garden Valley, Calif. "This unit can enable a six-person crew to shower, wash clothes and dishes, drink water and flush toilets over three years without resupply," Flynn said.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Waste</a:t>
            </a:r>
            <a:endParaRPr lang="en-US" dirty="0"/>
          </a:p>
        </p:txBody>
      </p:sp>
      <p:pic>
        <p:nvPicPr>
          <p:cNvPr id="6" name="Picture Placeholder 5" descr="Pigs_in_a_Concentrated_Feeding_Operation.jpg"/>
          <p:cNvPicPr>
            <a:picLocks noGrp="1" noChangeAspect="1"/>
          </p:cNvPicPr>
          <p:nvPr>
            <p:ph type="pic" sz="quarter" idx="15"/>
          </p:nvPr>
        </p:nvPicPr>
        <p:blipFill>
          <a:blip r:embed="rId2"/>
          <a:srcRect l="-5034" r="-5034"/>
          <a:stretch>
            <a:fillRect/>
          </a:stretch>
        </p:blipFill>
        <p:spPr/>
      </p:pic>
      <p:sp>
        <p:nvSpPr>
          <p:cNvPr id="4" name="Text Placeholder 3"/>
          <p:cNvSpPr>
            <a:spLocks noGrp="1"/>
          </p:cNvSpPr>
          <p:nvPr>
            <p:ph type="body" sz="half" idx="2"/>
          </p:nvPr>
        </p:nvSpPr>
        <p:spPr>
          <a:xfrm>
            <a:off x="250635" y="5230906"/>
            <a:ext cx="8688679" cy="1353442"/>
          </a:xfrm>
        </p:spPr>
        <p:txBody>
          <a:bodyPr>
            <a:normAutofit fontScale="85000" lnSpcReduction="20000"/>
          </a:bodyPr>
          <a:lstStyle/>
          <a:p>
            <a:r>
              <a:rPr lang="en-US" dirty="0" smtClean="0"/>
              <a:t>When managed properly, manure can be a valuable resource on a farm. It can be a source of nutrients for crop production and can improve soil quality. However, if there is insufficient land to use the amount of manure that is produced or if manure is mismanaged, then risks to water supplies and the environment could result.</a:t>
            </a:r>
            <a:endParaRPr lang="en-US" dirty="0"/>
          </a:p>
        </p:txBody>
      </p:sp>
      <p:sp>
        <p:nvSpPr>
          <p:cNvPr id="7" name="TextBox 6"/>
          <p:cNvSpPr txBox="1"/>
          <p:nvPr/>
        </p:nvSpPr>
        <p:spPr>
          <a:xfrm>
            <a:off x="701264" y="4140803"/>
            <a:ext cx="4444358" cy="369332"/>
          </a:xfrm>
          <a:prstGeom prst="rect">
            <a:avLst/>
          </a:prstGeom>
          <a:noFill/>
        </p:spPr>
        <p:txBody>
          <a:bodyPr wrap="none" rtlCol="0">
            <a:spAutoFit/>
          </a:bodyPr>
          <a:lstStyle/>
          <a:p>
            <a:r>
              <a:rPr lang="en-US" dirty="0" smtClean="0"/>
              <a:t>image courtesy of http://</a:t>
            </a:r>
            <a:r>
              <a:rPr lang="en-US" dirty="0" err="1" smtClean="0"/>
              <a:t>www.eoearth.org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Aquaponics</a:t>
            </a:r>
            <a:endParaRPr lang="en-US" dirty="0"/>
          </a:p>
        </p:txBody>
      </p:sp>
      <p:pic>
        <p:nvPicPr>
          <p:cNvPr id="4" name="Content Placeholder 3" descr="IMG_1247.JPG"/>
          <p:cNvPicPr>
            <a:picLocks noGrp="1" noChangeAspect="1"/>
          </p:cNvPicPr>
          <p:nvPr>
            <p:ph idx="1"/>
          </p:nvPr>
        </p:nvPicPr>
        <p:blipFill>
          <a:blip r:embed="rId2"/>
          <a:srcRect l="-17617" r="-17617"/>
          <a:stretch>
            <a:fillRect/>
          </a:stretch>
        </p:blip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Compost</a:t>
            </a:r>
            <a:endParaRPr lang="en-US" dirty="0"/>
          </a:p>
        </p:txBody>
      </p:sp>
      <p:pic>
        <p:nvPicPr>
          <p:cNvPr id="4" name="Content Placeholder 3" descr="IMG_1250.jpg"/>
          <p:cNvPicPr>
            <a:picLocks noGrp="1" noChangeAspect="1"/>
          </p:cNvPicPr>
          <p:nvPr>
            <p:ph sz="half" idx="1"/>
          </p:nvPr>
        </p:nvPicPr>
        <p:blipFill>
          <a:blip r:embed="rId2"/>
          <a:srcRect l="-8604" r="-8604"/>
          <a:stretch>
            <a:fillRect/>
          </a:stretch>
        </p:blipFill>
        <p:spPr/>
      </p:pic>
      <p:pic>
        <p:nvPicPr>
          <p:cNvPr id="6" name="Content Placeholder 5" descr="IMG_1251.jpg"/>
          <p:cNvPicPr>
            <a:picLocks noGrp="1" noChangeAspect="1"/>
          </p:cNvPicPr>
          <p:nvPr>
            <p:ph sz="half" idx="2"/>
          </p:nvPr>
        </p:nvPicPr>
        <p:blipFill>
          <a:blip r:embed="rId3"/>
          <a:srcRect l="-8604" r="-8604"/>
          <a:stretch>
            <a:fillRect/>
          </a:stretch>
        </p:blipFill>
        <p:spPr/>
      </p:pic>
      <p:sp>
        <p:nvSpPr>
          <p:cNvPr id="5" name="TextBox 4"/>
          <p:cNvSpPr txBox="1"/>
          <p:nvPr/>
        </p:nvSpPr>
        <p:spPr>
          <a:xfrm>
            <a:off x="2690115" y="6035313"/>
            <a:ext cx="3341254" cy="369332"/>
          </a:xfrm>
          <a:prstGeom prst="rect">
            <a:avLst/>
          </a:prstGeom>
          <a:noFill/>
        </p:spPr>
        <p:txBody>
          <a:bodyPr wrap="none" rtlCol="0">
            <a:spAutoFit/>
          </a:bodyPr>
          <a:lstStyle/>
          <a:p>
            <a:r>
              <a:rPr lang="en-US" dirty="0" smtClean="0"/>
              <a:t>Find a place to put food scraps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Waste?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students do about waste?</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Student blogs about what to buy or not buy based on excess packaging</a:t>
            </a:r>
          </a:p>
          <a:p>
            <a:r>
              <a:rPr lang="en-US" dirty="0" smtClean="0"/>
              <a:t>Commercials and Plays to promote recycling</a:t>
            </a:r>
          </a:p>
          <a:p>
            <a:r>
              <a:rPr lang="en-US" dirty="0" smtClean="0"/>
              <a:t>Infomercials to teach how cool it is to NOT buy new things </a:t>
            </a:r>
          </a:p>
          <a:p>
            <a:r>
              <a:rPr lang="en-US" dirty="0" smtClean="0"/>
              <a:t>Magazine article to teach how to make new things from old, used up items</a:t>
            </a:r>
          </a:p>
          <a:p>
            <a:r>
              <a:rPr lang="en-US" dirty="0" smtClean="0"/>
              <a:t>Rap songs about compost</a:t>
            </a:r>
          </a:p>
          <a:p>
            <a:r>
              <a:rPr lang="en-US" dirty="0" smtClean="0"/>
              <a:t>Surveys and eco footprint research</a:t>
            </a:r>
          </a:p>
          <a:p>
            <a:r>
              <a:rPr lang="en-US" dirty="0" smtClean="0"/>
              <a:t>Organize clothing and toy swaps</a:t>
            </a:r>
          </a:p>
          <a:p>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Campaigns and advertisements</a:t>
            </a:r>
            <a:endParaRPr lang="en-US" dirty="0"/>
          </a:p>
        </p:txBody>
      </p:sp>
      <p:pic>
        <p:nvPicPr>
          <p:cNvPr id="4" name="arianna:alexandra.mov">
            <a:hlinkClick r:id="" action="ppaction://media"/>
          </p:cNvPr>
          <p:cNvPicPr/>
          <p:nvPr>
            <p:ph idx="1"/>
            <a:videoFile r:link="rId1"/>
          </p:nvPr>
        </p:nvPicPr>
        <p:blipFill>
          <a:blip r:embed="rId3"/>
          <a:stretch>
            <a:fillRect/>
          </a:stretch>
        </p:blipFill>
        <p:spPr>
          <a:xfrm>
            <a:off x="965818" y="1735138"/>
            <a:ext cx="7210777" cy="4056062"/>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your students do to minimize waste and educate others?</a:t>
            </a:r>
            <a:endParaRPr lang="en-US" dirty="0"/>
          </a:p>
        </p:txBody>
      </p:sp>
      <p:sp>
        <p:nvSpPr>
          <p:cNvPr id="3" name="Content Placeholder 2"/>
          <p:cNvSpPr>
            <a:spLocks noGrp="1"/>
          </p:cNvSpPr>
          <p:nvPr>
            <p:ph idx="1"/>
          </p:nvPr>
        </p:nvSpPr>
        <p:spPr>
          <a:xfrm>
            <a:off x="914400" y="2556866"/>
            <a:ext cx="7313613" cy="3234334"/>
          </a:xfrm>
        </p:spPr>
        <p:txBody>
          <a:bodyPr/>
          <a:lstStyle/>
          <a:p>
            <a:r>
              <a:rPr lang="en-US" dirty="0" smtClean="0"/>
              <a:t>Jot down some ideas in your notebook for real ways that your students could be involved in managing waste. You may want to view the resources under lesson ideas about waste on our Wiki Space home page.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8328"/>
            <a:ext cx="7772400" cy="1336923"/>
          </a:xfrm>
        </p:spPr>
        <p:txBody>
          <a:bodyPr/>
          <a:lstStyle/>
          <a:p>
            <a:r>
              <a:rPr lang="en-US" dirty="0" smtClean="0"/>
              <a:t>What is Waste?</a:t>
            </a:r>
            <a:endParaRPr lang="en-US" dirty="0"/>
          </a:p>
        </p:txBody>
      </p:sp>
      <p:sp>
        <p:nvSpPr>
          <p:cNvPr id="5" name="Text Placeholder 4"/>
          <p:cNvSpPr>
            <a:spLocks noGrp="1"/>
          </p:cNvSpPr>
          <p:nvPr>
            <p:ph type="body" idx="1"/>
          </p:nvPr>
        </p:nvSpPr>
        <p:spPr>
          <a:xfrm>
            <a:off x="457200" y="2623713"/>
            <a:ext cx="8686800" cy="3659828"/>
          </a:xfrm>
        </p:spPr>
        <p:txBody>
          <a:bodyPr>
            <a:normAutofit/>
          </a:bodyPr>
          <a:lstStyle/>
          <a:p>
            <a:r>
              <a:rPr lang="en-US" dirty="0" smtClean="0"/>
              <a:t>Municipal Solid Waste, according to the EPA:</a:t>
            </a:r>
          </a:p>
          <a:p>
            <a:r>
              <a:rPr lang="en-US" dirty="0" smtClean="0"/>
              <a:t>MSW—otherwise known as trash or garbage—consists of everyday items such as product packaging, grass clippings, furniture, clothing, bottles, food scraps, newspapers, appliances, and batteries. Not included are materials that also may be disposed in landfills but are not generally considered MSW, such as construction and demolition materials, municipal wastewater treatment </a:t>
            </a:r>
            <a:r>
              <a:rPr lang="en-US" dirty="0" err="1" smtClean="0"/>
              <a:t>sludges</a:t>
            </a:r>
            <a:r>
              <a:rPr lang="en-US" dirty="0" smtClean="0"/>
              <a:t>, and non-hazardous industrial wastes.</a:t>
            </a: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2012 MSW (before recycling)</a:t>
            </a:r>
            <a:endParaRPr lang="en-US" dirty="0"/>
          </a:p>
        </p:txBody>
      </p:sp>
      <p:pic>
        <p:nvPicPr>
          <p:cNvPr id="25602" name="Picture 2"/>
          <p:cNvPicPr>
            <a:picLocks noChangeAspect="1" noChangeArrowheads="1"/>
          </p:cNvPicPr>
          <p:nvPr/>
        </p:nvPicPr>
        <p:blipFill>
          <a:blip r:embed="rId2"/>
          <a:srcRect/>
          <a:stretch>
            <a:fillRect/>
          </a:stretch>
        </p:blipFill>
        <p:spPr bwMode="auto">
          <a:xfrm>
            <a:off x="2278780" y="1735138"/>
            <a:ext cx="4781425" cy="4345784"/>
          </a:xfrm>
          <a:prstGeom prst="rect">
            <a:avLst/>
          </a:prstGeom>
          <a:noFill/>
          <a:ln w="9525">
            <a:noFill/>
            <a:miter lim="800000"/>
            <a:headEnd/>
            <a:tailEnd/>
          </a:ln>
          <a:effectLst/>
        </p:spPr>
      </p:pic>
      <p:sp>
        <p:nvSpPr>
          <p:cNvPr id="5" name="Content Placeholder 4"/>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5113"/>
            <a:ext cx="7313613" cy="868362"/>
          </a:xfrm>
        </p:spPr>
        <p:txBody>
          <a:bodyPr/>
          <a:lstStyle/>
          <a:p>
            <a:r>
              <a:rPr lang="en-US" dirty="0" smtClean="0"/>
              <a:t>Recycling Rates</a:t>
            </a:r>
            <a:endParaRPr lang="en-US" dirty="0"/>
          </a:p>
        </p:txBody>
      </p:sp>
      <p:sp>
        <p:nvSpPr>
          <p:cNvPr id="3" name="Content Placeholder 2"/>
          <p:cNvSpPr>
            <a:spLocks noGrp="1"/>
          </p:cNvSpPr>
          <p:nvPr>
            <p:ph idx="1"/>
          </p:nvPr>
        </p:nvSpPr>
        <p:spPr/>
        <p:txBody>
          <a:bodyPr/>
          <a:lstStyle/>
          <a:p>
            <a:endParaRPr lang="en-US"/>
          </a:p>
        </p:txBody>
      </p:sp>
      <p:pic>
        <p:nvPicPr>
          <p:cNvPr id="44034" name="Picture 2"/>
          <p:cNvPicPr>
            <a:picLocks noChangeAspect="1" noChangeArrowheads="1"/>
          </p:cNvPicPr>
          <p:nvPr/>
        </p:nvPicPr>
        <p:blipFill>
          <a:blip r:embed="rId2"/>
          <a:srcRect/>
          <a:stretch>
            <a:fillRect/>
          </a:stretch>
        </p:blipFill>
        <p:spPr bwMode="auto">
          <a:xfrm>
            <a:off x="914400" y="1133475"/>
            <a:ext cx="7742238" cy="4657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dirty="0" smtClean="0"/>
              <a:t>early NYC waste history</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914400" y="1735138"/>
            <a:ext cx="7313613" cy="3768510"/>
          </a:xfrm>
        </p:spPr>
        <p:txBody>
          <a:bodyPr>
            <a:normAutofit fontScale="77500" lnSpcReduction="20000"/>
          </a:bodyPr>
          <a:lstStyle/>
          <a:p>
            <a:r>
              <a:rPr lang="en-US" dirty="0" smtClean="0"/>
              <a:t>1657- New Amsterdam passes a law prohibiting waste disposal in </a:t>
            </a:r>
            <a:r>
              <a:rPr lang="en-US" smtClean="0"/>
              <a:t>the streets</a:t>
            </a:r>
          </a:p>
          <a:p>
            <a:r>
              <a:rPr lang="en-US" dirty="0" smtClean="0"/>
              <a:t>1885- the nation’s first incinerator built on Governor’s Island</a:t>
            </a:r>
          </a:p>
          <a:p>
            <a:r>
              <a:rPr lang="en-US" dirty="0" smtClean="0"/>
              <a:t>1896- residents are forced to separate their waste into ash; food waste; dry trash</a:t>
            </a:r>
          </a:p>
          <a:p>
            <a:r>
              <a:rPr lang="en-US" dirty="0" smtClean="0"/>
              <a:t>Early 1900’s – each citizen produced an annual waste amount of 141 lbs  food waste; 88 lbs of dry trash; 1443 lbs ash. Total=1,672 lbs trash</a:t>
            </a:r>
          </a:p>
          <a:p>
            <a:r>
              <a:rPr lang="en-US" dirty="0" smtClean="0"/>
              <a:t>1905- Williamsburg Bridge lighting powered by a garbage incinerator </a:t>
            </a:r>
          </a:p>
          <a:p>
            <a:endParaRPr lang="en-US" dirty="0" smtClean="0"/>
          </a:p>
          <a:p>
            <a:endParaRPr lang="en-US" dirty="0"/>
          </a:p>
        </p:txBody>
      </p:sp>
      <p:sp>
        <p:nvSpPr>
          <p:cNvPr id="4" name="TextBox 3"/>
          <p:cNvSpPr txBox="1"/>
          <p:nvPr/>
        </p:nvSpPr>
        <p:spPr>
          <a:xfrm>
            <a:off x="548718" y="5569860"/>
            <a:ext cx="8088422" cy="369332"/>
          </a:xfrm>
          <a:prstGeom prst="rect">
            <a:avLst/>
          </a:prstGeom>
          <a:noFill/>
        </p:spPr>
        <p:txBody>
          <a:bodyPr wrap="none" rtlCol="0">
            <a:spAutoFit/>
          </a:bodyPr>
          <a:lstStyle/>
          <a:p>
            <a:r>
              <a:rPr lang="en-US" dirty="0" smtClean="0"/>
              <a:t>information from the Association of Science-Technology Centers Incorporated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503238"/>
            <a:ext cx="5334766" cy="868362"/>
          </a:xfrm>
        </p:spPr>
        <p:txBody>
          <a:bodyPr/>
          <a:lstStyle/>
          <a:p>
            <a:r>
              <a:rPr lang="en-US" dirty="0" smtClean="0"/>
              <a:t>Plastic</a:t>
            </a:r>
            <a:endParaRPr lang="en-US" dirty="0"/>
          </a:p>
        </p:txBody>
      </p:sp>
      <p:pic>
        <p:nvPicPr>
          <p:cNvPr id="4" name="Content Placeholder 3" descr="garbage-in-ocean.jpg"/>
          <p:cNvPicPr>
            <a:picLocks noGrp="1" noChangeAspect="1"/>
          </p:cNvPicPr>
          <p:nvPr>
            <p:ph idx="1"/>
          </p:nvPr>
        </p:nvPicPr>
        <p:blipFill>
          <a:blip r:embed="rId2"/>
          <a:srcRect l="-9954" r="-9954"/>
          <a:stretch>
            <a:fillRect/>
          </a:stretch>
        </p:blipFill>
        <p:spPr>
          <a:xfrm>
            <a:off x="-322065" y="1654443"/>
            <a:ext cx="5785908" cy="3415021"/>
          </a:xfrm>
        </p:spPr>
      </p:pic>
      <p:sp>
        <p:nvSpPr>
          <p:cNvPr id="5" name="TextBox 4"/>
          <p:cNvSpPr txBox="1"/>
          <p:nvPr/>
        </p:nvSpPr>
        <p:spPr>
          <a:xfrm>
            <a:off x="417725" y="1654443"/>
            <a:ext cx="3584710" cy="369332"/>
          </a:xfrm>
          <a:prstGeom prst="rect">
            <a:avLst/>
          </a:prstGeom>
          <a:noFill/>
        </p:spPr>
        <p:txBody>
          <a:bodyPr wrap="none" rtlCol="0">
            <a:spAutoFit/>
          </a:bodyPr>
          <a:lstStyle/>
          <a:p>
            <a:r>
              <a:rPr lang="en-US" dirty="0" smtClean="0">
                <a:solidFill>
                  <a:srgbClr val="FFFF00"/>
                </a:solidFill>
              </a:rPr>
              <a:t>The Great Pacific Garbage Patch</a:t>
            </a:r>
            <a:endParaRPr lang="en-US" dirty="0">
              <a:solidFill>
                <a:srgbClr val="FFFF00"/>
              </a:solidFill>
            </a:endParaRPr>
          </a:p>
        </p:txBody>
      </p:sp>
      <p:sp>
        <p:nvSpPr>
          <p:cNvPr id="6" name="TextBox 5"/>
          <p:cNvSpPr txBox="1"/>
          <p:nvPr/>
        </p:nvSpPr>
        <p:spPr>
          <a:xfrm>
            <a:off x="4995991" y="503238"/>
            <a:ext cx="4537181" cy="4524316"/>
          </a:xfrm>
          <a:prstGeom prst="rect">
            <a:avLst/>
          </a:prstGeom>
          <a:noFill/>
        </p:spPr>
        <p:txBody>
          <a:bodyPr wrap="square" rtlCol="0">
            <a:spAutoFit/>
          </a:bodyPr>
          <a:lstStyle/>
          <a:p>
            <a:r>
              <a:rPr lang="en-US" dirty="0" smtClean="0"/>
              <a:t>When we recycle, are we breaking the</a:t>
            </a:r>
          </a:p>
          <a:p>
            <a:r>
              <a:rPr lang="en-US" dirty="0" smtClean="0"/>
              <a:t>cycle of waste?</a:t>
            </a:r>
          </a:p>
          <a:p>
            <a:r>
              <a:rPr lang="en-US" dirty="0" smtClean="0"/>
              <a:t>No-</a:t>
            </a:r>
          </a:p>
          <a:p>
            <a:r>
              <a:rPr lang="en-US" dirty="0" smtClean="0"/>
              <a:t>Plastic bottles can be </a:t>
            </a:r>
            <a:r>
              <a:rPr lang="en-US" dirty="0" err="1" smtClean="0"/>
              <a:t>downcycled</a:t>
            </a:r>
            <a:r>
              <a:rPr lang="en-US" dirty="0" smtClean="0"/>
              <a:t> </a:t>
            </a:r>
          </a:p>
          <a:p>
            <a:r>
              <a:rPr lang="en-US" dirty="0" smtClean="0"/>
              <a:t>Into benches or toys, but they usually </a:t>
            </a:r>
          </a:p>
          <a:p>
            <a:r>
              <a:rPr lang="en-US" dirty="0" smtClean="0"/>
              <a:t>can’t be recycled back into bottles, because the process of recycling compromises the quality and durability of the plastic. So, that plastic water bottle is virgin plastic.</a:t>
            </a:r>
          </a:p>
          <a:p>
            <a:r>
              <a:rPr lang="en-US" dirty="0" smtClean="0"/>
              <a:t>Many people try to avoid</a:t>
            </a:r>
          </a:p>
          <a:p>
            <a:r>
              <a:rPr lang="en-US" dirty="0" smtClean="0"/>
              <a:t>plastic for health reasons. </a:t>
            </a:r>
          </a:p>
          <a:p>
            <a:r>
              <a:rPr lang="en-US" dirty="0" smtClean="0"/>
              <a:t>It is believed that particles</a:t>
            </a:r>
          </a:p>
          <a:p>
            <a:r>
              <a:rPr lang="en-US" dirty="0" smtClean="0"/>
              <a:t>of plastics are found in our</a:t>
            </a:r>
          </a:p>
          <a:p>
            <a:r>
              <a:rPr lang="en-US" dirty="0" smtClean="0"/>
              <a:t>bodies, even those of newborns!</a:t>
            </a:r>
          </a:p>
          <a:p>
            <a:endParaRPr lang="en-US" dirty="0"/>
          </a:p>
        </p:txBody>
      </p:sp>
      <p:pic>
        <p:nvPicPr>
          <p:cNvPr id="8" name="Picture 7" descr="6th-Basic-Food-Group2a.GIF"/>
          <p:cNvPicPr>
            <a:picLocks noChangeAspect="1"/>
          </p:cNvPicPr>
          <p:nvPr/>
        </p:nvPicPr>
        <p:blipFill>
          <a:blip r:embed="rId3"/>
          <a:stretch>
            <a:fillRect/>
          </a:stretch>
        </p:blipFill>
        <p:spPr>
          <a:xfrm>
            <a:off x="2138751" y="4988643"/>
            <a:ext cx="6650183" cy="186935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13613" cy="974123"/>
          </a:xfrm>
        </p:spPr>
        <p:txBody>
          <a:bodyPr/>
          <a:lstStyle/>
          <a:p>
            <a:r>
              <a:rPr lang="en-US" dirty="0" smtClean="0"/>
              <a:t>Paper</a:t>
            </a:r>
            <a:endParaRPr lang="en-US" dirty="0"/>
          </a:p>
        </p:txBody>
      </p:sp>
      <p:sp>
        <p:nvSpPr>
          <p:cNvPr id="3" name="Content Placeholder 2"/>
          <p:cNvSpPr>
            <a:spLocks noGrp="1"/>
          </p:cNvSpPr>
          <p:nvPr>
            <p:ph idx="1"/>
          </p:nvPr>
        </p:nvSpPr>
        <p:spPr>
          <a:xfrm>
            <a:off x="0" y="974123"/>
            <a:ext cx="8865656" cy="4817077"/>
          </a:xfrm>
        </p:spPr>
        <p:txBody>
          <a:bodyPr>
            <a:normAutofit/>
          </a:bodyPr>
          <a:lstStyle/>
          <a:p>
            <a:r>
              <a:rPr lang="en-US" dirty="0" smtClean="0"/>
              <a:t>Paper manufacturing is the largest industrial user of water per pound of finished product.                                            </a:t>
            </a:r>
            <a:r>
              <a:rPr lang="en-US" sz="1200" dirty="0" smtClean="0"/>
              <a:t>Source: American Forest and Paper Association</a:t>
            </a:r>
          </a:p>
          <a:p>
            <a:r>
              <a:rPr lang="en-US" dirty="0" smtClean="0"/>
              <a:t>The US uses 25% of the world's paper products.               </a:t>
            </a:r>
            <a:r>
              <a:rPr lang="en-US" sz="1200" dirty="0" smtClean="0"/>
              <a:t>Source: American Forest and Paper Association</a:t>
            </a:r>
          </a:p>
          <a:p>
            <a:r>
              <a:rPr lang="en-US" dirty="0" smtClean="0"/>
              <a:t>The average American uses more than 748 pounds of paper per year.                                                                             </a:t>
            </a:r>
            <a:r>
              <a:rPr lang="en-US" sz="1200" dirty="0" smtClean="0"/>
              <a:t>Source: American Forest and Paper Association</a:t>
            </a:r>
          </a:p>
          <a:p>
            <a:r>
              <a:rPr lang="en-US" dirty="0" smtClean="0"/>
              <a:t>The US uses approx. 68 million trees each year to produce 17 billion catalogues and 65 billion pieces of direct mail.                                                                   </a:t>
            </a:r>
            <a:r>
              <a:rPr lang="en-US" sz="1200" dirty="0" smtClean="0"/>
              <a:t>Source: American Forest and Paper </a:t>
            </a:r>
            <a:r>
              <a:rPr lang="en-US" sz="1200" dirty="0" err="1" smtClean="0"/>
              <a:t>Association</a:t>
            </a:r>
            <a:r>
              <a:rPr lang="en-US" sz="1200" dirty="0" err="1" smtClean="0">
                <a:hlinkClick r:id="rId2"/>
              </a:rPr>
              <a:t>NYC</a:t>
            </a:r>
            <a:r>
              <a:rPr lang="en-US" sz="1200" dirty="0" smtClean="0">
                <a:hlinkClick r:id="rId2"/>
              </a:rPr>
              <a:t> paper recycling</a:t>
            </a:r>
            <a:endParaRPr lang="en-US" sz="1200" dirty="0" smtClean="0"/>
          </a:p>
          <a:p>
            <a:endParaRPr lang="en-US" sz="1200" dirty="0"/>
          </a:p>
        </p:txBody>
      </p:sp>
      <p:sp>
        <p:nvSpPr>
          <p:cNvPr id="5" name="TextBox 4"/>
          <p:cNvSpPr txBox="1"/>
          <p:nvPr/>
        </p:nvSpPr>
        <p:spPr>
          <a:xfrm>
            <a:off x="904615" y="6088269"/>
            <a:ext cx="3093177" cy="369332"/>
          </a:xfrm>
          <a:prstGeom prst="rect">
            <a:avLst/>
          </a:prstGeom>
          <a:noFill/>
        </p:spPr>
        <p:txBody>
          <a:bodyPr wrap="none" rtlCol="0">
            <a:spAutoFit/>
          </a:bodyPr>
          <a:lstStyle/>
          <a:p>
            <a:r>
              <a:rPr lang="en-US" dirty="0" smtClean="0">
                <a:hlinkClick r:id="rId3"/>
              </a:rPr>
              <a:t>stuff-happens-dont-print-that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eWaste</a:t>
            </a:r>
            <a:endParaRPr lang="en-US" dirty="0"/>
          </a:p>
        </p:txBody>
      </p:sp>
      <p:sp>
        <p:nvSpPr>
          <p:cNvPr id="5" name="Text Placeholder 4"/>
          <p:cNvSpPr>
            <a:spLocks noGrp="1"/>
          </p:cNvSpPr>
          <p:nvPr>
            <p:ph type="body" sz="half" idx="2"/>
          </p:nvPr>
        </p:nvSpPr>
        <p:spPr>
          <a:xfrm>
            <a:off x="701264" y="5230906"/>
            <a:ext cx="8220089" cy="1073342"/>
          </a:xfrm>
        </p:spPr>
        <p:txBody>
          <a:bodyPr>
            <a:normAutofit fontScale="85000" lnSpcReduction="20000"/>
          </a:bodyPr>
          <a:lstStyle/>
          <a:p>
            <a:r>
              <a:rPr lang="en-US" dirty="0" smtClean="0"/>
              <a:t>Since our products are “designed for the dump,” old items pile up in our house, and then in the landfill, where the chemicals can leak out. What can we do with all these electrical items? Bring them back to an appliance store: </a:t>
            </a:r>
            <a:r>
              <a:rPr lang="en-US" dirty="0" smtClean="0">
                <a:hlinkClick r:id="rId2"/>
              </a:rPr>
              <a:t>http://www.apple.com/recycling/</a:t>
            </a:r>
            <a:r>
              <a:rPr lang="en-US" dirty="0" smtClean="0"/>
              <a:t> and </a:t>
            </a:r>
            <a:r>
              <a:rPr lang="en-US" dirty="0" smtClean="0">
                <a:hlinkClick r:id="rId3"/>
              </a:rPr>
              <a:t>http://www.bestbuy.com</a:t>
            </a:r>
            <a:r>
              <a:rPr lang="en-US" dirty="0" smtClean="0"/>
              <a:t> </a:t>
            </a:r>
          </a:p>
          <a:p>
            <a:endParaRPr lang="en-US" dirty="0"/>
          </a:p>
        </p:txBody>
      </p:sp>
      <p:pic>
        <p:nvPicPr>
          <p:cNvPr id="7" name="Picture Placeholder 6" descr="imgres.jpeg"/>
          <p:cNvPicPr>
            <a:picLocks noGrp="1" noChangeAspect="1"/>
          </p:cNvPicPr>
          <p:nvPr>
            <p:ph type="pic" sz="quarter" idx="15"/>
          </p:nvPr>
        </p:nvPicPr>
        <p:blipFill>
          <a:blip r:embed="rId4"/>
          <a:srcRect l="-3313" r="-3313"/>
          <a:stretch>
            <a:fillRect/>
          </a:stretch>
        </p:blip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22725</TotalTime>
  <Words>1253</Words>
  <Application>Microsoft Macintosh PowerPoint</Application>
  <PresentationFormat>On-screen Show (4:3)</PresentationFormat>
  <Paragraphs>75</Paragraphs>
  <Slides>23</Slides>
  <Notes>0</Notes>
  <HiddenSlides>0</HiddenSlides>
  <MMClips>3</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Inkwell</vt:lpstr>
      <vt:lpstr>Waste</vt:lpstr>
      <vt:lpstr>What is Waste?</vt:lpstr>
      <vt:lpstr>What is Waste?</vt:lpstr>
      <vt:lpstr>2012 MSW (before recycling)</vt:lpstr>
      <vt:lpstr>Recycling Rates</vt:lpstr>
      <vt:lpstr>  early NYC waste history  </vt:lpstr>
      <vt:lpstr>Plastic</vt:lpstr>
      <vt:lpstr>Paper</vt:lpstr>
      <vt:lpstr>eWaste</vt:lpstr>
      <vt:lpstr>Stuff</vt:lpstr>
      <vt:lpstr>Ecological Footprint</vt:lpstr>
      <vt:lpstr>Zero Waste</vt:lpstr>
      <vt:lpstr>Sewage </vt:lpstr>
      <vt:lpstr>Methane Gas</vt:lpstr>
      <vt:lpstr>Newtown Creek Digester Eggs</vt:lpstr>
      <vt:lpstr>Human Waste</vt:lpstr>
      <vt:lpstr>Animal Waste</vt:lpstr>
      <vt:lpstr>Aquaponics</vt:lpstr>
      <vt:lpstr>Compost</vt:lpstr>
      <vt:lpstr>What can students do about waste?</vt:lpstr>
      <vt:lpstr>Projects</vt:lpstr>
      <vt:lpstr>Campaigns and advertisements</vt:lpstr>
      <vt:lpstr>What will your students do to minimize waste and educate others?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dc:title>
  <dc:creator>NYCDOE Schools</dc:creator>
  <cp:lastModifiedBy>NYCDOE Schools</cp:lastModifiedBy>
  <cp:revision>30</cp:revision>
  <dcterms:created xsi:type="dcterms:W3CDTF">2014-11-23T12:11:30Z</dcterms:created>
  <dcterms:modified xsi:type="dcterms:W3CDTF">2014-12-05T02:17:35Z</dcterms:modified>
</cp:coreProperties>
</file>